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77" r:id="rId3"/>
    <p:sldId id="257" r:id="rId4"/>
    <p:sldId id="258" r:id="rId5"/>
    <p:sldId id="259" r:id="rId6"/>
    <p:sldId id="375" r:id="rId7"/>
    <p:sldId id="359" r:id="rId8"/>
    <p:sldId id="320" r:id="rId9"/>
    <p:sldId id="360" r:id="rId10"/>
    <p:sldId id="347" r:id="rId11"/>
    <p:sldId id="352" r:id="rId12"/>
    <p:sldId id="333" r:id="rId13"/>
    <p:sldId id="335" r:id="rId14"/>
    <p:sldId id="355" r:id="rId15"/>
    <p:sldId id="337" r:id="rId16"/>
    <p:sldId id="327" r:id="rId17"/>
    <p:sldId id="346" r:id="rId18"/>
    <p:sldId id="380" r:id="rId19"/>
    <p:sldId id="256" r:id="rId20"/>
    <p:sldId id="282" r:id="rId21"/>
    <p:sldId id="382" r:id="rId22"/>
    <p:sldId id="260" r:id="rId23"/>
    <p:sldId id="262" r:id="rId24"/>
    <p:sldId id="278" r:id="rId25"/>
    <p:sldId id="300" r:id="rId26"/>
    <p:sldId id="263" r:id="rId27"/>
    <p:sldId id="264" r:id="rId28"/>
    <p:sldId id="265" r:id="rId29"/>
    <p:sldId id="383" r:id="rId30"/>
    <p:sldId id="268" r:id="rId31"/>
    <p:sldId id="275" r:id="rId32"/>
    <p:sldId id="376" r:id="rId33"/>
    <p:sldId id="286" r:id="rId34"/>
    <p:sldId id="279" r:id="rId35"/>
    <p:sldId id="287" r:id="rId36"/>
    <p:sldId id="288" r:id="rId37"/>
    <p:sldId id="290" r:id="rId38"/>
    <p:sldId id="377" r:id="rId39"/>
    <p:sldId id="305" r:id="rId40"/>
    <p:sldId id="379" r:id="rId41"/>
    <p:sldId id="378" r:id="rId42"/>
    <p:sldId id="306" r:id="rId43"/>
    <p:sldId id="309" r:id="rId44"/>
    <p:sldId id="293" r:id="rId45"/>
    <p:sldId id="294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 autoAdjust="0"/>
  </p:normalViewPr>
  <p:slideViewPr>
    <p:cSldViewPr snapToGrid="0">
      <p:cViewPr>
        <p:scale>
          <a:sx n="80" d="100"/>
          <a:sy n="80" d="100"/>
        </p:scale>
        <p:origin x="-1698" y="-8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671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051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7751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11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3145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899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989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48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866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139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163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056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5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785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32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74560-C12C-4EED-BC94-6407721B418B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298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74560-C12C-4EED-BC94-6407721B418B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CBB25FD-2B2A-485D-AB87-A91EA2F505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45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://mbdou54.edummr.ru/?page_id=2670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4904" y="292608"/>
            <a:ext cx="11817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независимой оценки качества условий осуществления образовательной деятельности</a:t>
            </a: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2021году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171" y="2846209"/>
            <a:ext cx="113795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Муниципальное бюджетное дошкольное образовательное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учреждение комбинированного вида детский сад №54 «Радуга»</a:t>
            </a:r>
          </a:p>
          <a:p>
            <a:pPr algn="ctr"/>
            <a:r>
              <a:rPr lang="ru-RU" sz="3200" b="1" dirty="0" smtClean="0">
                <a:latin typeface="Monotype Corsiva" panose="03010101010201010101" pitchFamily="66" charset="0"/>
              </a:rPr>
              <a:t>г.о. Мытищи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61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811" y="878774"/>
            <a:ext cx="5009427" cy="518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27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2075" y="623692"/>
            <a:ext cx="240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Наши достижения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976" y="1446120"/>
            <a:ext cx="4383211" cy="3610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286" y="993024"/>
            <a:ext cx="3892115" cy="451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51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78040" y="749808"/>
            <a:ext cx="4374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Стенд «Отечество наше– Россия!»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139" y="1307949"/>
            <a:ext cx="5375593" cy="5247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49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844" y="1246909"/>
            <a:ext cx="3958453" cy="339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77025" y="403761"/>
            <a:ext cx="58294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2060"/>
                </a:solidFill>
              </a:rPr>
              <a:t>Стенд </a:t>
            </a:r>
            <a:r>
              <a:rPr lang="ru-RU" b="1" dirty="0" smtClean="0">
                <a:solidFill>
                  <a:srgbClr val="002060"/>
                </a:solidFill>
              </a:rPr>
              <a:t>«Уголок безопасности»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195" name="Picture 3" descr="C:\Users\User\Desktop\ВСЕ ДЛЯ НОКМО\DSCN69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757" y="2461159"/>
            <a:ext cx="5565569" cy="417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00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974336" y="600685"/>
            <a:ext cx="419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Стенд « Пожарная безопасность»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152" y="1475992"/>
            <a:ext cx="6463884" cy="453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387" y="1939130"/>
            <a:ext cx="3406259" cy="3260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83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77304" y="210778"/>
            <a:ext cx="428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Стенд «Медицина для родителей»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User\Desktop\ВСЕ ДЛЯ НОКМО\DSCN7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801" y="700644"/>
            <a:ext cx="3850166" cy="535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66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644" y="736271"/>
            <a:ext cx="5567568" cy="5626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58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63884" y="5596366"/>
            <a:ext cx="248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Стенд «О питании»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807" y="1793175"/>
            <a:ext cx="5961413" cy="3301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816" y="961427"/>
            <a:ext cx="2919371" cy="458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8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12727" y="5780306"/>
            <a:ext cx="3130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Стенды для родителей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029" y="1365366"/>
            <a:ext cx="4890853" cy="378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6" y="424027"/>
            <a:ext cx="3811877" cy="257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C:\Users\User\Desktop\ВСЕ ДЛЯ НОКМО\DSCN71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394" y="3373780"/>
            <a:ext cx="3955849" cy="27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971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0624" y="259372"/>
            <a:ext cx="11384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Соответствие информации о деятельности образовательной организации, размещенной на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официальном сайте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ее содержанию и порядку (форме), установленным нормативными правовыми актами.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88464" y="6020092"/>
            <a:ext cx="50436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Calibri"/>
              </a:rPr>
              <a:t>http://mbdou54.edummr.ru/?page_id=760</a:t>
            </a:r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31325" y="1033154"/>
            <a:ext cx="61276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Основные сведения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205" y="2006544"/>
            <a:ext cx="6527022" cy="37459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962" y="4797929"/>
            <a:ext cx="1584450" cy="158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5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0352" y="96334"/>
            <a:ext cx="1034186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Открытость и доступность информации  об образовательной организации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Соответствие информации о деятельности образовательной  организации, размещенной на 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информационных стендах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ее содержанию и порядку (форме), установленных нормативными правовыми актами.</a:t>
            </a:r>
            <a:endParaRPr lang="ru-RU" sz="1600" dirty="0"/>
          </a:p>
        </p:txBody>
      </p:sp>
      <p:pic>
        <p:nvPicPr>
          <p:cNvPr id="1026" name="Picture 2" descr="C:\Users\User\Desktop\ВСЕ ДЛЯ НОКМО\DSCN71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796" y="1270660"/>
            <a:ext cx="6764976" cy="50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07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62468" y="5991975"/>
            <a:ext cx="5780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795" y="4838185"/>
            <a:ext cx="1682243" cy="168224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91294" y="332509"/>
            <a:ext cx="91558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Структура и органы управления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351" y="1406391"/>
            <a:ext cx="7378748" cy="407103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 rot="10800000" flipV="1">
            <a:off x="1686296" y="5829655"/>
            <a:ext cx="6258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Calibri"/>
              </a:rPr>
              <a:t>http://mbdou54.edummr.ru/?page_id=1049</a:t>
            </a:r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539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ownloads\2019-10-08_14-17-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419" y="1472540"/>
            <a:ext cx="8180779" cy="460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23855" y="558141"/>
            <a:ext cx="4061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kern="0" dirty="0" smtClean="0">
                <a:solidFill>
                  <a:prstClr val="black"/>
                </a:solidFill>
                <a:latin typeface="Calibri"/>
              </a:rPr>
              <a:t>График работы</a:t>
            </a:r>
            <a:endParaRPr lang="ru-RU" sz="32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950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3856" y="5635597"/>
            <a:ext cx="8283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prstClr val="black"/>
                </a:solidFill>
                <a:latin typeface="Calibri"/>
              </a:rPr>
              <a:t>                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http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://mbdou54.edummr.ru/?page_id=768</a:t>
            </a:r>
            <a:endParaRPr lang="ru-RU" b="1" dirty="0">
              <a:solidFill>
                <a:prstClr val="black"/>
              </a:solidFill>
              <a:latin typeface="Calibri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72591" y="320634"/>
            <a:ext cx="50588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Образование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91" y="1206238"/>
            <a:ext cx="7992888" cy="4248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875" y="5069760"/>
            <a:ext cx="1656458" cy="144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8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0641" y="6236208"/>
            <a:ext cx="5368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Calibri"/>
              </a:rPr>
              <a:t>http://mbdou54.edummr.ru/?page_id=770</a:t>
            </a:r>
            <a:endParaRPr lang="ru-RU" b="1" dirty="0">
              <a:solidFill>
                <a:prstClr val="black"/>
              </a:solidFill>
              <a:latin typeface="Calibri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5024" y="332509"/>
            <a:ext cx="107115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Образовательные стандарты. Сведения о ФГОС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Объект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3" r="15325" b="7077"/>
          <a:stretch/>
        </p:blipFill>
        <p:spPr>
          <a:xfrm>
            <a:off x="3227082" y="1090300"/>
            <a:ext cx="5171479" cy="2068592"/>
          </a:xfrm>
          <a:prstGeom prst="rect">
            <a:avLst/>
          </a:prstGeom>
        </p:spPr>
      </p:pic>
      <p:pic>
        <p:nvPicPr>
          <p:cNvPr id="7" name="Объект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7" r="30301"/>
          <a:stretch/>
        </p:blipFill>
        <p:spPr>
          <a:xfrm>
            <a:off x="1970641" y="3587426"/>
            <a:ext cx="1656184" cy="18722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8" t="-2227" r="29600" b="2227"/>
          <a:stretch/>
        </p:blipFill>
        <p:spPr>
          <a:xfrm>
            <a:off x="4489565" y="3683674"/>
            <a:ext cx="1750767" cy="18722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3" t="-261" r="30000" b="261"/>
          <a:stretch/>
        </p:blipFill>
        <p:spPr>
          <a:xfrm>
            <a:off x="7248885" y="3682429"/>
            <a:ext cx="1665642" cy="18734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879" y="4968699"/>
            <a:ext cx="1584450" cy="140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9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78775" y="332509"/>
            <a:ext cx="109965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Руководство. Педагогический состав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25" y="1432390"/>
            <a:ext cx="7439910" cy="4027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087" y="4941167"/>
            <a:ext cx="1368700" cy="12961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0800000" flipV="1">
            <a:off x="1935678" y="5829655"/>
            <a:ext cx="60207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Calibri"/>
              </a:rPr>
              <a:t>http://mbdou54.edummr.ru/?page_id=772</a:t>
            </a:r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001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38151" y="558141"/>
            <a:ext cx="104384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Платные образовательные услуги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9" r="38309"/>
          <a:stretch/>
        </p:blipFill>
        <p:spPr>
          <a:xfrm>
            <a:off x="2502804" y="1527743"/>
            <a:ext cx="2176190" cy="3541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1" r="38088"/>
          <a:stretch/>
        </p:blipFill>
        <p:spPr>
          <a:xfrm>
            <a:off x="9534198" y="1568553"/>
            <a:ext cx="2056119" cy="3459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0" r="36470" b="13137"/>
          <a:stretch/>
        </p:blipFill>
        <p:spPr>
          <a:xfrm>
            <a:off x="5714971" y="1327582"/>
            <a:ext cx="3379840" cy="54087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017" y="5177649"/>
            <a:ext cx="1410272" cy="12244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5039" y="5460322"/>
            <a:ext cx="5656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Calibri"/>
              </a:rPr>
              <a:t>http://mbdou54.edummr.ru/?page_id=778</a:t>
            </a:r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887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36915" y="5642079"/>
            <a:ext cx="5427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Calibri"/>
              </a:rPr>
              <a:t>http://mbdou54.edummr.ru/?page_id=780</a:t>
            </a:r>
            <a:endParaRPr lang="ru-RU" b="1" dirty="0">
              <a:solidFill>
                <a:prstClr val="black"/>
              </a:solidFill>
              <a:latin typeface="Calibri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8145" y="629392"/>
            <a:ext cx="11008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Финансово-хозяйственная деятельность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1" y="1378662"/>
            <a:ext cx="6486104" cy="36245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074" y="5137886"/>
            <a:ext cx="1476575" cy="100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9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46246" y="5682544"/>
            <a:ext cx="6189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Calibri"/>
              </a:rPr>
              <a:t>http://mbdou54.edummr.ru/?page_id=1739</a:t>
            </a:r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2519" y="368135"/>
            <a:ext cx="11162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Стипендии и иные виды материальной поддержки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951" y="5363017"/>
            <a:ext cx="1440434" cy="10083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228" y="1154791"/>
            <a:ext cx="7776864" cy="43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9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8172" y="5545777"/>
            <a:ext cx="6733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  <a:latin typeface="Calibri"/>
              </a:rPr>
              <a:t>http://mbdou54.edummr.ru/?page_id=1758</a:t>
            </a:r>
            <a:endParaRPr lang="ru-RU" b="1" dirty="0">
              <a:solidFill>
                <a:prstClr val="black"/>
              </a:solidFill>
              <a:latin typeface="Calibri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92530" y="441168"/>
            <a:ext cx="10331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Вакантные места для приёма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556" y="1465329"/>
            <a:ext cx="7030192" cy="39002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972" y="4281721"/>
            <a:ext cx="1512442" cy="151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2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75" y="1279567"/>
            <a:ext cx="9155876" cy="515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48197" y="308759"/>
            <a:ext cx="7030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kern="0" dirty="0" smtClean="0">
                <a:solidFill>
                  <a:prstClr val="black"/>
                </a:solidFill>
                <a:latin typeface="Calibri"/>
              </a:rPr>
              <a:t>Отчет по самообследованию</a:t>
            </a:r>
            <a:endParaRPr lang="ru-RU" sz="32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37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866" y="292965"/>
            <a:ext cx="3212089" cy="416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259" y="2489843"/>
            <a:ext cx="3015634" cy="403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14" y="166190"/>
            <a:ext cx="2848533" cy="375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49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766" y="1671896"/>
            <a:ext cx="3830297" cy="351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515" y="961902"/>
            <a:ext cx="4866924" cy="453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29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5296" y="320889"/>
            <a:ext cx="9646920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Наличие и функционирование на официальном сайте организации информации о дистанционных способах взаимодействия с получателями услуг:</a:t>
            </a:r>
            <a:endParaRPr lang="ru-RU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телефона;</a:t>
            </a:r>
            <a:endParaRPr lang="ru-RU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электронной почты;</a:t>
            </a:r>
            <a:endParaRPr lang="ru-RU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электронных сервисов (форма для подачи электронного обращения (жалобы, предложения), получение консультаций;</a:t>
            </a:r>
            <a:endParaRPr lang="ru-RU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раздела "Часто задаваемые вопросы";</a:t>
            </a:r>
            <a:endParaRPr lang="ru-RU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технической возможности выражения получателем услуг мнения о качестве условий оказания услуг образовательной организацией (наличие анкеты для опроса граждан или гиперссылки на нее);</a:t>
            </a:r>
            <a:endParaRPr lang="ru-RU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иного дистанционного способа взаимодействия.</a:t>
            </a:r>
            <a:endParaRPr lang="ru-RU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11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40397" y="5736995"/>
            <a:ext cx="7504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hlinkClick r:id="rId2"/>
              </a:rPr>
              <a:t>http://mbdou54.edummr.ru/?page_id=2670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338" name="Picture 2" descr="C:\Users\User\Desktop\ВСЕ ДЛЯ НОКМО\2019-10-07_16-02-5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839" y="486887"/>
            <a:ext cx="8911291" cy="501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5562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0935" y="281678"/>
            <a:ext cx="5894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Комфортность условий образовательной деятельности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47088" y="1145987"/>
            <a:ext cx="9829800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Наличие комфортных условий для образовательной деятельности , например:</a:t>
            </a:r>
            <a:endParaRPr lang="ru-RU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наличие комфортной зоны отдыха (ожидания), оборудованной соответствующей мебелью;</a:t>
            </a:r>
            <a:endParaRPr lang="ru-RU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наличие и понятность навигации внутри образовательной организации;</a:t>
            </a:r>
            <a:endParaRPr lang="ru-RU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наличие и доступность питьевой воды;</a:t>
            </a:r>
            <a:endParaRPr lang="ru-RU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наличие и доступность санитарно-гигиенических помещений;</a:t>
            </a:r>
            <a:endParaRPr lang="ru-RU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санитарное состояние помещений образовательной организации;</a:t>
            </a:r>
            <a:endParaRPr lang="ru-RU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транспортная доступность (возможность доехать до образовательной организации на общественном транспорте, наличие парковки);</a:t>
            </a:r>
            <a:endParaRPr lang="ru-RU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доступность записи на получение консультации (по телефону, на официальном сайте образовательной организации  в сети "Интернет", посредством Единого портала государственных и муниципальных услуг, при личном посещении образовательной организации);</a:t>
            </a:r>
            <a:endParaRPr lang="ru-RU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иные параметры комфортных условий, установленные ведомственным актом уполномоченного федерального органа исполнительной власти</a:t>
            </a:r>
            <a:endParaRPr lang="ru-RU" sz="16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8100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CC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24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24728" y="6263640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Зона отдыха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5362" name="Picture 2" descr="C:\Users\User\Desktop\ВСЕ ДЛЯ НОКМО\20191007_1427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714" y="890649"/>
            <a:ext cx="3107746" cy="524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70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69080" y="3346613"/>
            <a:ext cx="392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Навигация внутри организации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\Desktop\ВСЕ ДЛЯ НОКМО\20191008_094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115" y="547303"/>
            <a:ext cx="2608446" cy="273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ВСЕ ДЛЯ НОКМО\DSCN7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796" y="547303"/>
            <a:ext cx="3823057" cy="286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275" y="4087654"/>
            <a:ext cx="3757277" cy="263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94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18704" y="877824"/>
            <a:ext cx="3526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Доступность питьевой воды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User\Desktop\ВСЕ ДЛЯ НОКМО\DSCN70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814" y="2107519"/>
            <a:ext cx="3149120" cy="309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704" y="1743994"/>
            <a:ext cx="1973441" cy="364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02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570115" y="676407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Пищеблок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448" y="1531917"/>
            <a:ext cx="6678972" cy="403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79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96000" y="155961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Санитарно- </a:t>
            </a:r>
            <a:r>
              <a:rPr lang="ru-RU" b="1" dirty="0" smtClean="0">
                <a:solidFill>
                  <a:srgbClr val="002060"/>
                </a:solidFill>
              </a:rPr>
              <a:t>гигиеническое  </a:t>
            </a:r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помещение</a:t>
            </a:r>
          </a:p>
        </p:txBody>
      </p:sp>
      <p:pic>
        <p:nvPicPr>
          <p:cNvPr id="4098" name="Picture 2" descr="C:\Users\User\Desktop\ВСЕ ДЛЯ НОКМО\20191007_1704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91" y="1167731"/>
            <a:ext cx="2980706" cy="4957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ВСЕ ДЛЯ НОКМО\20191007_1704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099" y="2455640"/>
            <a:ext cx="2908293" cy="364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5693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15870" y="216370"/>
            <a:ext cx="294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Групповые помещения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Users\User\Desktop\ВСЕ ДЛЯ НОКМО\DSCN7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85" y="1047642"/>
            <a:ext cx="3451762" cy="258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ВСЕ ДЛЯ НОКМО\DSCN7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227" y="1047642"/>
            <a:ext cx="3375097" cy="253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ВСЕ ДЛЯ НОКМО\DSCN70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86" y="3716266"/>
            <a:ext cx="3451762" cy="258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915" y="3835732"/>
            <a:ext cx="3014373" cy="278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87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ВСЕ ДЛЯ НОКМО\20191007_1054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17" y="1077644"/>
            <a:ext cx="3330797" cy="529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53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83096" y="560527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Буфетная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User\Desktop\ВСЕ ДЛЯ НОКМО\DSCN71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422" y="938149"/>
            <a:ext cx="6159335" cy="461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8534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704833" y="1302522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Спальни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C:\Users\User\Desktop\ВСЕ ДЛЯ НОКМО\DSCN7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241" y="1995054"/>
            <a:ext cx="4589812" cy="344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ВСЕ ДЛЯ НОКМО\DSCN70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751" y="1995054"/>
            <a:ext cx="4746171" cy="355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8823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15870" y="1032959"/>
            <a:ext cx="5726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Санитарно- гигиеническое помещение групп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Users\User\Desktop\ВСЕ ДЛЯ НОКМО\DSCN7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642" y="1603169"/>
            <a:ext cx="3990110" cy="299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ВСЕ ДЛЯ НОКМО\DSCN71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599" y="2660074"/>
            <a:ext cx="4496790" cy="337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82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60720" y="1051560"/>
            <a:ext cx="222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Музыкальный зал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4015" y="4781287"/>
            <a:ext cx="2411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Физкультурный зал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218" name="Picture 2" descr="C:\Users\User\Desktop\ВСЕ ДЛЯ НОКМО\DSCN7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1" y="3090537"/>
            <a:ext cx="4508666" cy="338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ownloads\20191008_1221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670" y="1581520"/>
            <a:ext cx="5472105" cy="307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4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6900" y="453016"/>
            <a:ext cx="3503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Дублирование для инвалидов по зрению зрительной информации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66462" y="4353961"/>
            <a:ext cx="37644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prstClr val="black"/>
                </a:solidFill>
              </a:rPr>
              <a:t>Сотрудник организации, оказывающий помощь по сопровождению инвалидов в помещениях детского сада и на территории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10" y="3692673"/>
            <a:ext cx="4364464" cy="264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847" y="997528"/>
            <a:ext cx="1900999" cy="228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User\Desktop\IMG_4098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153" y="334915"/>
            <a:ext cx="2779798" cy="380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37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95344" y="137160"/>
            <a:ext cx="4423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Версия на сайте для слабовидящих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AutoShape 2" descr="https://mail.edu-mytyshi.ru/service/home/~/?auth=co&amp;loc=ru&amp;id=92611&amp;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mail.edu-mytyshi.ru/service/home/~/?auth=co&amp;loc=ru&amp;id=92611&amp;part=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mail.edu-mytyshi.ru/service/home/~/?auth=co&amp;loc=ru&amp;id=92611&amp;part=2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438" y="1135885"/>
            <a:ext cx="8685604" cy="48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02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3788" y="547987"/>
            <a:ext cx="3610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Информация о порядке приема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 обучение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085" y="2968833"/>
            <a:ext cx="2414393" cy="336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117" y="1793174"/>
            <a:ext cx="3266905" cy="428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414" y="372109"/>
            <a:ext cx="2717988" cy="356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91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ВСЕ ДЛЯ НОКМО\DSCN7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637" y="1211285"/>
            <a:ext cx="6288432" cy="5094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ВСЕ ДЛЯ НОКМО\DSCN69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593" y="500474"/>
            <a:ext cx="3079137" cy="493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201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7721" y="593410"/>
            <a:ext cx="295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Методический кабинет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891" y="1591294"/>
            <a:ext cx="4875225" cy="438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786" y="2054433"/>
            <a:ext cx="4957659" cy="248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43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99408" y="5358956"/>
            <a:ext cx="3400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Стенд  учителя-логопеда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User\Desktop\ВСЕ ДЛЯ НОКМО\DSCN69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548" y="579016"/>
            <a:ext cx="4548249" cy="56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59" y="579016"/>
            <a:ext cx="3068776" cy="420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20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7164" y="5422392"/>
            <a:ext cx="3166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Логопедический кабинет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044" y="724398"/>
            <a:ext cx="4068239" cy="3396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749" y="562872"/>
            <a:ext cx="5591320" cy="457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84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1843</TotalTime>
  <Words>473</Words>
  <Application>Microsoft Office PowerPoint</Application>
  <PresentationFormat>Произвольный</PresentationFormat>
  <Paragraphs>74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149</cp:revision>
  <dcterms:created xsi:type="dcterms:W3CDTF">2018-09-14T11:48:55Z</dcterms:created>
  <dcterms:modified xsi:type="dcterms:W3CDTF">2021-04-22T12:31:46Z</dcterms:modified>
</cp:coreProperties>
</file>