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2" r:id="rId11"/>
    <p:sldId id="264" r:id="rId12"/>
    <p:sldId id="273" r:id="rId13"/>
    <p:sldId id="274" r:id="rId14"/>
    <p:sldId id="275" r:id="rId15"/>
    <p:sldId id="268" r:id="rId16"/>
    <p:sldId id="278" r:id="rId17"/>
    <p:sldId id="279" r:id="rId18"/>
    <p:sldId id="280" r:id="rId19"/>
    <p:sldId id="282" r:id="rId20"/>
    <p:sldId id="283" r:id="rId21"/>
    <p:sldId id="276" r:id="rId22"/>
    <p:sldId id="277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0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10" autoAdjust="0"/>
  </p:normalViewPr>
  <p:slideViewPr>
    <p:cSldViewPr snapToGrid="0" snapToObjects="1">
      <p:cViewPr varScale="1">
        <p:scale>
          <a:sx n="78" d="100"/>
          <a:sy n="7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C638-A662-48C5-B321-2D2DFD5F3135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BD92-0A10-4273-AC2E-13869539E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8D9D-6F9B-4C70-B7C1-8263AE2BC9F5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231B-35F5-4280-B4ED-FCEAF8E59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3612-A6A2-487B-9234-8AB5A14B186B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F475-7C43-4035-84A0-1A097686F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07AB-D992-46FB-8EE6-6B6E3A6A57D5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6BA2-8652-4F85-9D18-DA10AC08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D70F-2E27-40F1-B3F9-066EBEA53058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F970-C043-4478-9AB6-33E247DBF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0BCB-1E62-4F34-AF30-D5B886F07D03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A2CC-E7AD-454B-AAF3-51375E7B5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6227-238A-4C1B-A51A-686AE9E2BD4F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E32A-E00A-4912-A3FA-EA3C1F28B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CECD-E197-466F-89F3-DBB03A363310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95A9-9332-45FA-9607-7BA7F82D3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0E51-4194-47B4-A42D-E021B5713837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6FFF-0738-41B1-AB7B-AB3B71EE7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B1EE-DCBD-4979-9CA8-E17CBFF6FA37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02DA-7787-490D-9D36-FCD62364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6E2F-41F8-4A9C-B873-46A5598F37C3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FEAE-5974-4A4B-B5FC-91FCBF061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8660-0722-437C-8114-4995B85EFC1A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C8A9-75CC-4BBB-B978-896CDE378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632C6-F6F7-46DC-B276-78C6E393862C}" type="datetimeFigureOut">
              <a:rPr lang="en-US"/>
              <a:pPr>
                <a:defRPr/>
              </a:pPr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CB9547-324C-4DA3-A91D-B29F6D03F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1"/>
          <p:cNvSpPr>
            <a:spLocks noGrp="1"/>
          </p:cNvSpPr>
          <p:nvPr>
            <p:ph type="ctrTitle"/>
          </p:nvPr>
        </p:nvSpPr>
        <p:spPr>
          <a:xfrm>
            <a:off x="263525" y="173038"/>
            <a:ext cx="8880475" cy="1462087"/>
          </a:xfrm>
        </p:spPr>
        <p:txBody>
          <a:bodyPr/>
          <a:lstStyle/>
          <a:p>
            <a:pPr>
              <a:buClr>
                <a:srgbClr val="6FB7D7"/>
              </a:buClr>
            </a:pPr>
            <a:r>
              <a:rPr lang="ru-RU" sz="4000" smtClean="0">
                <a:latin typeface="Arial Black" pitchFamily="34" charset="0"/>
              </a:rPr>
              <a:t>Исследовательская работа</a:t>
            </a:r>
            <a:br>
              <a:rPr lang="ru-RU" sz="4000" smtClean="0">
                <a:latin typeface="Arial Black" pitchFamily="34" charset="0"/>
              </a:rPr>
            </a:br>
            <a:r>
              <a:rPr lang="ru-RU" sz="4000" smtClean="0">
                <a:latin typeface="Arial Black" pitchFamily="34" charset="0"/>
              </a:rPr>
              <a:t>«Чудо - водица»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2388" y="1754188"/>
            <a:ext cx="6499225" cy="9175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FB7D7"/>
              </a:buClr>
            </a:pPr>
            <a:r>
              <a:rPr lang="ru-RU" i="1" smtClean="0">
                <a:solidFill>
                  <a:schemeClr val="hlink"/>
                </a:solidFill>
                <a:latin typeface="Andale Mono"/>
                <a:ea typeface="Andale Mono"/>
                <a:cs typeface="Andale Mono"/>
              </a:rPr>
              <a:t>Группа исследователей: дошкольники детского сада «Радуга»</a:t>
            </a:r>
          </a:p>
          <a:p>
            <a:pPr>
              <a:lnSpc>
                <a:spcPct val="90000"/>
              </a:lnSpc>
              <a:buClr>
                <a:srgbClr val="6FB7D7"/>
              </a:buClr>
            </a:pPr>
            <a:r>
              <a:rPr lang="ru-RU" i="1" smtClean="0">
                <a:solidFill>
                  <a:schemeClr val="hlink"/>
                </a:solidFill>
                <a:latin typeface="Andale Mono"/>
                <a:ea typeface="Andale Mono"/>
                <a:cs typeface="Andale Mono"/>
              </a:rPr>
              <a:t>Научный руководитель: Григорьева Ирина Юрьевна</a:t>
            </a:r>
          </a:p>
        </p:txBody>
      </p:sp>
      <p:pic>
        <p:nvPicPr>
          <p:cNvPr id="14339" name="Изображение 3" descr="P1150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63" y="2909888"/>
            <a:ext cx="5700712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Изображение 3" descr="P1150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2671763"/>
            <a:ext cx="64992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"/>
          <p:cNvSpPr>
            <a:spLocks noChangeArrowheads="1"/>
          </p:cNvSpPr>
          <p:nvPr/>
        </p:nvSpPr>
        <p:spPr bwMode="auto">
          <a:xfrm>
            <a:off x="2251075" y="749300"/>
            <a:ext cx="4638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Исследование №2</a:t>
            </a:r>
          </a:p>
          <a:p>
            <a:pPr algn="ctr"/>
            <a:endParaRPr lang="ru-RU" sz="4000" i="1" u="sng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Эксперимент</a:t>
            </a:r>
          </a:p>
        </p:txBody>
      </p:sp>
      <p:pic>
        <p:nvPicPr>
          <p:cNvPr id="23554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054350"/>
            <a:ext cx="28384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Изображение 1" descr="P11503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4100"/>
            <a:ext cx="6424612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>
            <a:off x="4781176" y="1509059"/>
            <a:ext cx="2330824" cy="3137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Стрелка вправо 3"/>
          <p:cNvSpPr/>
          <p:nvPr/>
        </p:nvSpPr>
        <p:spPr>
          <a:xfrm>
            <a:off x="3687482" y="5474448"/>
            <a:ext cx="3409577" cy="3137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" name="Стрелка вправо 4"/>
          <p:cNvSpPr/>
          <p:nvPr/>
        </p:nvSpPr>
        <p:spPr>
          <a:xfrm>
            <a:off x="5558117" y="3406589"/>
            <a:ext cx="1553883" cy="3137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4587" name="TextBox 5"/>
          <p:cNvSpPr txBox="1">
            <a:spLocks noChangeArrowheads="1"/>
          </p:cNvSpPr>
          <p:nvPr/>
        </p:nvSpPr>
        <p:spPr bwMode="auto">
          <a:xfrm>
            <a:off x="7112000" y="1314450"/>
            <a:ext cx="1866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Пластиковая тарелка</a:t>
            </a:r>
          </a:p>
        </p:txBody>
      </p:sp>
      <p:sp>
        <p:nvSpPr>
          <p:cNvPr id="24588" name="TextBox 6"/>
          <p:cNvSpPr txBox="1">
            <a:spLocks noChangeArrowheads="1"/>
          </p:cNvSpPr>
          <p:nvPr/>
        </p:nvSpPr>
        <p:spPr bwMode="auto">
          <a:xfrm>
            <a:off x="7264400" y="3244850"/>
            <a:ext cx="186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Кусочки льда</a:t>
            </a:r>
          </a:p>
        </p:txBody>
      </p:sp>
      <p:sp>
        <p:nvSpPr>
          <p:cNvPr id="24589" name="TextBox 7"/>
          <p:cNvSpPr txBox="1">
            <a:spLocks noChangeArrowheads="1"/>
          </p:cNvSpPr>
          <p:nvPr/>
        </p:nvSpPr>
        <p:spPr bwMode="auto">
          <a:xfrm>
            <a:off x="7112000" y="5257800"/>
            <a:ext cx="186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Салфетки</a:t>
            </a:r>
          </a:p>
        </p:txBody>
      </p:sp>
      <p:sp>
        <p:nvSpPr>
          <p:cNvPr id="24590" name="Прямоугольник 8"/>
          <p:cNvSpPr>
            <a:spLocks noChangeArrowheads="1"/>
          </p:cNvSpPr>
          <p:nvPr/>
        </p:nvSpPr>
        <p:spPr bwMode="auto">
          <a:xfrm>
            <a:off x="2138363" y="285750"/>
            <a:ext cx="4865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Нам понадобились: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Изображение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00" y="2617788"/>
            <a:ext cx="10361613" cy="84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2206625" y="285750"/>
            <a:ext cx="472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Ход исследования: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58775" y="1463675"/>
            <a:ext cx="83375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№1: Определить, какой лёд на ощупь.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№2: Зажать кусочек льда в ладони.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№3: Понаблюдать за тем, что произойдёт.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№4: Сделать вывод.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Ход эксперимента.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747713" y="1450975"/>
            <a:ext cx="73802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Выводы</a:t>
            </a:r>
            <a:r>
              <a:rPr lang="ru-RU" sz="4000" i="1">
                <a:solidFill>
                  <a:schemeClr val="hlink"/>
                </a:solidFill>
                <a:latin typeface="Arial Black" pitchFamily="34" charset="0"/>
              </a:rPr>
              <a:t>: </a:t>
            </a:r>
          </a:p>
          <a:p>
            <a:pPr algn="ctr"/>
            <a:endParaRPr lang="ru-RU" i="1">
              <a:solidFill>
                <a:schemeClr val="hlink"/>
              </a:solidFill>
              <a:latin typeface="Arial Black" pitchFamily="34" charset="0"/>
            </a:endParaRPr>
          </a:p>
          <a:p>
            <a:endParaRPr lang="ru-RU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Tx/>
              <a:buAutoNum type="arabicPeriod"/>
            </a:pPr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 Вода при замерзании превращается в лёд и находится в твёрдом состоянии. </a:t>
            </a:r>
          </a:p>
          <a:p>
            <a:endParaRPr lang="ru-RU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Tx/>
              <a:buAutoNum type="arabicPeriod"/>
            </a:pPr>
            <a:endParaRPr lang="ru-RU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2. Лёд твёрдый, прозрачный. </a:t>
            </a:r>
          </a:p>
          <a:p>
            <a:pPr>
              <a:buFontTx/>
              <a:buAutoNum type="arabicPeriod"/>
            </a:pPr>
            <a:endParaRPr lang="ru-RU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3. При нагревании он тает.</a:t>
            </a:r>
          </a:p>
          <a:p>
            <a:endParaRPr lang="ru-RU" i="1">
              <a:solidFill>
                <a:schemeClr val="hlin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2"/>
          <p:cNvSpPr>
            <a:spLocks noChangeArrowheads="1"/>
          </p:cNvSpPr>
          <p:nvPr/>
        </p:nvSpPr>
        <p:spPr bwMode="auto">
          <a:xfrm>
            <a:off x="2251075" y="749300"/>
            <a:ext cx="4638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Исследование №3</a:t>
            </a:r>
          </a:p>
          <a:p>
            <a:pPr algn="ctr"/>
            <a:endParaRPr lang="ru-RU" sz="4000" i="1" u="sng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Эксперимент</a:t>
            </a:r>
          </a:p>
        </p:txBody>
      </p:sp>
      <p:pic>
        <p:nvPicPr>
          <p:cNvPr id="27650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054350"/>
            <a:ext cx="28384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88" y="1717675"/>
            <a:ext cx="254476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Изображение 2" descr="P1150390.JPG"/>
          <p:cNvPicPr>
            <a:picLocks noChangeAspect="1"/>
          </p:cNvPicPr>
          <p:nvPr/>
        </p:nvPicPr>
        <p:blipFill>
          <a:blip r:embed="rId3"/>
          <a:srcRect b="7735"/>
          <a:stretch>
            <a:fillRect/>
          </a:stretch>
        </p:blipFill>
        <p:spPr bwMode="auto">
          <a:xfrm>
            <a:off x="4827588" y="1152525"/>
            <a:ext cx="3240087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177925" y="5354638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Электрический чайник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305425" y="535463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Зеркальце с ручкой</a:t>
            </a: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2138363" y="285750"/>
            <a:ext cx="4865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Нам понадобились: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Изображение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617788"/>
            <a:ext cx="10363200" cy="84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2206625" y="285750"/>
            <a:ext cx="472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Ход исследования: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58775" y="1649413"/>
            <a:ext cx="83375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№1: Вскипятить воду в чайнике.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№2: Над носиком чайника подержать зеркальце с ручкой.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№3: Понаблюдать за тем, что произойдёт.</a:t>
            </a: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 </a:t>
            </a: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№4: Сделать вывод.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627063" y="714375"/>
            <a:ext cx="7381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Выводы</a:t>
            </a:r>
            <a:r>
              <a:rPr lang="ru-RU" sz="4000" i="1">
                <a:solidFill>
                  <a:schemeClr val="hlink"/>
                </a:solidFill>
                <a:latin typeface="Arial Black" pitchFamily="34" charset="0"/>
              </a:rPr>
              <a:t>: </a:t>
            </a:r>
          </a:p>
          <a:p>
            <a:pPr algn="ctr"/>
            <a:endParaRPr lang="ru-RU" i="1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Вода при сильном нагревании превращается в пар и может находиться в газообразном состоянии.</a:t>
            </a:r>
          </a:p>
          <a:p>
            <a:pPr algn="ctr"/>
            <a:endParaRPr lang="ru-RU" i="1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30722" name="Изображение 2" descr="P11503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2811463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2730500" y="749300"/>
            <a:ext cx="36766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i="1" u="sng">
                <a:solidFill>
                  <a:schemeClr val="hlink"/>
                </a:solidFill>
                <a:latin typeface="Arial Black" pitchFamily="34" charset="0"/>
              </a:rPr>
              <a:t>Исследование №</a:t>
            </a:r>
            <a:r>
              <a:rPr lang="ru-RU" sz="3200" i="1" u="sng">
                <a:solidFill>
                  <a:schemeClr val="hlink"/>
                </a:solidFill>
                <a:latin typeface="Times New Roman" pitchFamily="18" charset="0"/>
              </a:rPr>
              <a:t>4</a:t>
            </a:r>
          </a:p>
          <a:p>
            <a:pPr algn="ctr"/>
            <a:endParaRPr lang="ru-RU" sz="4000" i="1" u="sng">
              <a:solidFill>
                <a:schemeClr val="hlink"/>
              </a:solidFill>
              <a:latin typeface="Times New Roman" pitchFamily="18" charset="0"/>
            </a:endParaRPr>
          </a:p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Эксперимент</a:t>
            </a:r>
          </a:p>
        </p:txBody>
      </p:sp>
      <p:pic>
        <p:nvPicPr>
          <p:cNvPr id="31746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054350"/>
            <a:ext cx="28384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241425" y="222250"/>
            <a:ext cx="7013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u="sng">
                <a:latin typeface="Arial Black" pitchFamily="34" charset="0"/>
              </a:rPr>
              <a:t>Нам понадобились:</a:t>
            </a:r>
          </a:p>
        </p:txBody>
      </p:sp>
      <p:pic>
        <p:nvPicPr>
          <p:cNvPr id="32770" name="Picture 2" descr="C:\Users\Татьяна\Desktop\Картинки\000sm-04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1069975"/>
            <a:ext cx="22860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Татьяна\Desktop\Картинки\2d7bc7553932d3751669bbe46bec84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588" y="930275"/>
            <a:ext cx="24828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Users\Татьяна\Desktop\Картинки\stack-of-gau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4025" y="3608388"/>
            <a:ext cx="24685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1031875" y="3240088"/>
            <a:ext cx="169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Вода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4454525" y="3240088"/>
            <a:ext cx="1933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Пробирки</a:t>
            </a:r>
          </a:p>
        </p:txBody>
      </p:sp>
      <p:sp>
        <p:nvSpPr>
          <p:cNvPr id="32775" name="Прямоугольник 7"/>
          <p:cNvSpPr>
            <a:spLocks noChangeArrowheads="1"/>
          </p:cNvSpPr>
          <p:nvPr/>
        </p:nvSpPr>
        <p:spPr bwMode="auto">
          <a:xfrm>
            <a:off x="2233613" y="59563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Салфетки</a:t>
            </a:r>
          </a:p>
        </p:txBody>
      </p:sp>
      <p:pic>
        <p:nvPicPr>
          <p:cNvPr id="32776" name="Picture 5" descr="C:\Users\Татьяна\Desktop\Картинки\gouache-paint_v6vo-a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3738" y="3608388"/>
            <a:ext cx="27559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Прямоугольник 9"/>
          <p:cNvSpPr>
            <a:spLocks noChangeArrowheads="1"/>
          </p:cNvSpPr>
          <p:nvPr/>
        </p:nvSpPr>
        <p:spPr bwMode="auto">
          <a:xfrm>
            <a:off x="5773738" y="59563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Гуашь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612775" y="679450"/>
            <a:ext cx="776922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chemeClr val="hlink"/>
                </a:solidFill>
                <a:latin typeface="Arial Black" pitchFamily="34" charset="0"/>
              </a:rPr>
              <a:t>ЭПИГРАФ</a:t>
            </a:r>
          </a:p>
          <a:p>
            <a:endParaRPr lang="ru-RU" sz="5400" i="1">
              <a:solidFill>
                <a:schemeClr val="hlink"/>
              </a:solidFill>
              <a:latin typeface="Andale Mono"/>
              <a:ea typeface="Andale Mono"/>
              <a:cs typeface="Andale Mono"/>
            </a:endParaRPr>
          </a:p>
          <a:p>
            <a:pPr algn="r"/>
            <a:r>
              <a:rPr lang="ru-RU" sz="4000" i="1">
                <a:solidFill>
                  <a:schemeClr val="hlink"/>
                </a:solidFill>
                <a:latin typeface="Arial Black" pitchFamily="34" charset="0"/>
              </a:rPr>
              <a:t>«Все возникает из воды и все в нее превращается»</a:t>
            </a:r>
          </a:p>
          <a:p>
            <a:pPr algn="r"/>
            <a:endParaRPr lang="ru-RU" sz="5400" i="1">
              <a:solidFill>
                <a:schemeClr val="hlink"/>
              </a:solidFill>
              <a:latin typeface="Arial Black" pitchFamily="34" charset="0"/>
            </a:endParaRPr>
          </a:p>
          <a:p>
            <a:pPr algn="r"/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Древнегреческий философ Фалес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1724025" y="469900"/>
            <a:ext cx="5891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Ход исследования:</a:t>
            </a:r>
            <a:endParaRPr lang="ru-RU" sz="4000" i="1">
              <a:solidFill>
                <a:schemeClr val="hlink"/>
              </a:solidFill>
              <a:latin typeface="News Gothic MT"/>
            </a:endParaRPr>
          </a:p>
        </p:txBody>
      </p:sp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457200" y="1327150"/>
            <a:ext cx="81867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№1: Взять 7 пробирок, из них 4 с водой.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№2: В воду добавляем краску- гуашь: красный, желтый, синий, красный.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№3: Берем 6 полосок  (салфетки) и помещаем концы в пробирки.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№4: Спустя некоторое время, мы наблюдаем, что при смешивании двух цветов получается третий, т.е при смешивании красного и желтого цветов получается оранжевый, желтого и синего – зеленый, красного и синего – фиолетовый.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Изображение 1" descr="P11504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486150"/>
            <a:ext cx="3444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Изображение 1" descr="P11504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3486150"/>
            <a:ext cx="3609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762000" y="354013"/>
            <a:ext cx="7629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 u="sng">
                <a:solidFill>
                  <a:schemeClr val="hlink"/>
                </a:solidFill>
              </a:rPr>
              <a:t>Выводы</a:t>
            </a:r>
            <a:r>
              <a:rPr lang="ru-RU" sz="4400" i="1">
                <a:solidFill>
                  <a:schemeClr val="hlink"/>
                </a:solidFill>
              </a:rPr>
              <a:t>:</a:t>
            </a:r>
          </a:p>
          <a:p>
            <a:r>
              <a:rPr lang="ru-RU" i="1">
                <a:solidFill>
                  <a:schemeClr val="hlink"/>
                </a:solidFill>
              </a:rPr>
              <a:t>            Радуга бывает летом, осенью, весной.. Появляется она, когда солнечный свет отражается в </a:t>
            </a:r>
            <a:r>
              <a:rPr lang="ru-RU" b="1" i="1" u="sng">
                <a:solidFill>
                  <a:schemeClr val="hlink"/>
                </a:solidFill>
              </a:rPr>
              <a:t>капельках воды</a:t>
            </a:r>
            <a:r>
              <a:rPr lang="ru-RU" i="1">
                <a:solidFill>
                  <a:schemeClr val="hlink"/>
                </a:solidFill>
              </a:rPr>
              <a:t>.</a:t>
            </a:r>
          </a:p>
          <a:p>
            <a:r>
              <a:rPr lang="ru-RU" i="1">
                <a:solidFill>
                  <a:schemeClr val="hlink"/>
                </a:solidFill>
              </a:rPr>
              <a:t>Радугу можно увидеть не только на небе, но и в домашних условиях (в красках, смешивая и получая разные цвета).</a:t>
            </a:r>
          </a:p>
          <a:p>
            <a:r>
              <a:rPr lang="ru-RU" i="1">
                <a:solidFill>
                  <a:schemeClr val="hlink"/>
                </a:solidFill>
              </a:rPr>
              <a:t>Опыт иллюстрирует, как происходит процесс впитывания </a:t>
            </a:r>
            <a:r>
              <a:rPr lang="ru-RU" b="1" i="1" u="sng">
                <a:solidFill>
                  <a:schemeClr val="hlink"/>
                </a:solidFill>
              </a:rPr>
              <a:t>жидкости</a:t>
            </a:r>
            <a:r>
              <a:rPr lang="ru-RU" i="1">
                <a:solidFill>
                  <a:schemeClr val="hlink"/>
                </a:solidFill>
              </a:rPr>
              <a:t> твердым телом, а именно салфеткой.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652463" y="234950"/>
            <a:ext cx="8191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 b="1" u="sng">
              <a:latin typeface="Monotype Corsiva" pitchFamily="66" charset="0"/>
            </a:endParaRPr>
          </a:p>
          <a:p>
            <a:pPr algn="ctr"/>
            <a:endParaRPr lang="ru-RU" sz="6000" b="1">
              <a:latin typeface="Monotype Corsiva" pitchFamily="66" charset="0"/>
            </a:endParaRPr>
          </a:p>
        </p:txBody>
      </p:sp>
      <p:pic>
        <p:nvPicPr>
          <p:cNvPr id="35842" name="Picture 4" descr="капель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1088" y="2962275"/>
            <a:ext cx="2170112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6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2854325"/>
          </a:xfrm>
        </p:spPr>
        <p:txBody>
          <a:bodyPr/>
          <a:lstStyle/>
          <a:p>
            <a:r>
              <a:rPr lang="ru-RU" sz="3200" i="1" smtClean="0">
                <a:solidFill>
                  <a:schemeClr val="hlink"/>
                </a:solidFill>
              </a:rPr>
              <a:t>Запасы воды не бесконечны.</a:t>
            </a:r>
            <a:br>
              <a:rPr lang="ru-RU" sz="3200" i="1" smtClean="0">
                <a:solidFill>
                  <a:schemeClr val="hlink"/>
                </a:solidFill>
              </a:rPr>
            </a:br>
            <a:r>
              <a:rPr lang="ru-RU" sz="3200" i="1" smtClean="0">
                <a:solidFill>
                  <a:schemeClr val="hlink"/>
                </a:solidFill>
              </a:rPr>
              <a:t>Их нужно беречь.</a:t>
            </a:r>
            <a:br>
              <a:rPr lang="ru-RU" sz="3200" i="1" smtClean="0">
                <a:solidFill>
                  <a:schemeClr val="hlink"/>
                </a:solidFill>
              </a:rPr>
            </a:br>
            <a:r>
              <a:rPr lang="ru-RU" sz="3200" b="1" i="1" u="sng" smtClean="0">
                <a:solidFill>
                  <a:schemeClr val="folHlink"/>
                </a:solidFill>
              </a:rPr>
              <a:t>Беречь воду</a:t>
            </a:r>
            <a:r>
              <a:rPr lang="ru-RU" sz="3200" i="1" smtClean="0">
                <a:solidFill>
                  <a:schemeClr val="hlink"/>
                </a:solidFill>
              </a:rPr>
              <a:t> _ это значит беречь жизнь, здоровье, красоту окружающей природы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1120775" y="2466975"/>
            <a:ext cx="7086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i="1">
                <a:solidFill>
                  <a:schemeClr val="hlink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1120775" y="365125"/>
            <a:ext cx="7086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u="sng">
                <a:solidFill>
                  <a:schemeClr val="hlink"/>
                </a:solidFill>
                <a:latin typeface="Monotype Corsiva" pitchFamily="66" charset="0"/>
              </a:rPr>
              <a:t>«Вода – бесценное богатство. </a:t>
            </a:r>
          </a:p>
          <a:p>
            <a:pPr algn="ctr"/>
            <a:r>
              <a:rPr lang="ru-RU" sz="4400" b="1" i="1" u="sng">
                <a:solidFill>
                  <a:schemeClr val="hlink"/>
                </a:solidFill>
                <a:latin typeface="Monotype Corsiva" pitchFamily="66" charset="0"/>
              </a:rPr>
              <a:t>Берегите воду!»</a:t>
            </a:r>
            <a:endParaRPr lang="ru-RU" sz="4400" i="1">
              <a:solidFill>
                <a:schemeClr val="hlink"/>
              </a:solidFill>
              <a:latin typeface="News Gothic MT"/>
            </a:endParaRPr>
          </a:p>
        </p:txBody>
      </p:sp>
      <p:pic>
        <p:nvPicPr>
          <p:cNvPr id="36867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59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552450" y="179388"/>
            <a:ext cx="83518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chemeClr val="hlink"/>
                </a:solidFill>
                <a:latin typeface="Arial Black" pitchFamily="34" charset="0"/>
              </a:rPr>
              <a:t>Актуальность работы</a:t>
            </a:r>
          </a:p>
          <a:p>
            <a:pPr algn="ctr"/>
            <a:endParaRPr lang="ru-RU" sz="1800" b="1" i="1" u="sng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Вода - колыбель жизни. Без воды жизнь на планете Земля не смогла бы даже появиться. Не будь ее, не было бы ни растений, ни животных. Не было бы и нас. Вода используется везде – в сельском хозяйстве, в промышленности, в быту. Мы так мало знаем о воде, что решили побольше узнать о ней и её свойствах.  </a:t>
            </a:r>
          </a:p>
          <a:p>
            <a:pPr algn="ctr"/>
            <a:endParaRPr lang="ru-RU" i="1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r>
              <a:rPr lang="ru-RU" sz="3200" b="1" i="1" u="sng">
                <a:solidFill>
                  <a:schemeClr val="hlink"/>
                </a:solidFill>
                <a:latin typeface="Arial Black" pitchFamily="34" charset="0"/>
              </a:rPr>
              <a:t>Цель работы</a:t>
            </a:r>
          </a:p>
          <a:p>
            <a:pPr algn="ctr"/>
            <a:endParaRPr lang="ru-RU" sz="1800" b="1" i="1" u="sng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Получить информацию о воде и изучить свойства воды. </a:t>
            </a:r>
          </a:p>
          <a:p>
            <a:pPr algn="ctr"/>
            <a:endParaRPr lang="ru-RU" i="1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r>
              <a:rPr lang="ru-RU" sz="3200" i="1" u="sng">
                <a:solidFill>
                  <a:schemeClr val="hlink"/>
                </a:solidFill>
                <a:latin typeface="Arial Black" pitchFamily="34" charset="0"/>
              </a:rPr>
              <a:t>Задачи</a:t>
            </a:r>
            <a:endParaRPr lang="ru-RU" sz="3200" i="1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endParaRPr lang="ru-RU" sz="1800" i="1">
              <a:solidFill>
                <a:schemeClr val="hlink"/>
              </a:solidFill>
              <a:latin typeface="Arial Black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Сбор сведений о воде. </a:t>
            </a:r>
          </a:p>
          <a:p>
            <a:pPr algn="ctr">
              <a:buFont typeface="Arial" charset="0"/>
              <a:buChar char="•"/>
            </a:pPr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Проведение исследований. </a:t>
            </a:r>
          </a:p>
          <a:p>
            <a:pPr algn="ctr">
              <a:buFont typeface="Arial" charset="0"/>
              <a:buChar char="•"/>
            </a:pPr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Обобщение проведённой работы. </a:t>
            </a:r>
          </a:p>
          <a:p>
            <a:pPr algn="ctr">
              <a:buFont typeface="Arial" charset="0"/>
              <a:buChar char="•"/>
            </a:pPr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Оформление выводов.</a:t>
            </a:r>
            <a:endParaRPr lang="ru-RU" b="1" i="1" u="sng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endParaRPr lang="ru-RU" b="1" i="1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endParaRPr lang="ru-RU" i="1">
              <a:solidFill>
                <a:schemeClr val="hlin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71613" y="-93663"/>
            <a:ext cx="6200775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Методы исследования</a:t>
            </a:r>
          </a:p>
        </p:txBody>
      </p:sp>
      <p:pic>
        <p:nvPicPr>
          <p:cNvPr id="17410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230313"/>
            <a:ext cx="221138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725" y="1397000"/>
            <a:ext cx="170973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Изображение 7" descr="eye-1915454_128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63" y="1917700"/>
            <a:ext cx="27051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Изображение 8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2220913" y="4175125"/>
            <a:ext cx="17938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Изображение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5263" y="4035425"/>
            <a:ext cx="194151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246063" y="3552825"/>
            <a:ext cx="2449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hlink"/>
                </a:solidFill>
                <a:latin typeface="Arial Black" pitchFamily="34" charset="0"/>
              </a:rPr>
              <a:t>Подумать самостоятельно </a:t>
            </a:r>
            <a:endParaRPr lang="ru-RU" i="1">
              <a:solidFill>
                <a:schemeClr val="hlink"/>
              </a:solidFill>
              <a:latin typeface="News Gothic MT"/>
            </a:endParaRPr>
          </a:p>
        </p:txBody>
      </p:sp>
      <p:sp>
        <p:nvSpPr>
          <p:cNvPr id="17416" name="Прямоугольник 11"/>
          <p:cNvSpPr>
            <a:spLocks noChangeArrowheads="1"/>
          </p:cNvSpPr>
          <p:nvPr/>
        </p:nvSpPr>
        <p:spPr bwMode="auto">
          <a:xfrm>
            <a:off x="3829050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Arial Black" pitchFamily="34" charset="0"/>
              </a:rPr>
              <a:t> </a:t>
            </a:r>
            <a:endParaRPr lang="ru-RU" sz="1800">
              <a:latin typeface="News Gothic MT"/>
            </a:endParaRP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3371850" y="3552825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Провести опыт</a:t>
            </a:r>
            <a:endParaRPr lang="ru-RU" sz="1800" i="1">
              <a:solidFill>
                <a:schemeClr val="hlink"/>
              </a:solidFill>
              <a:latin typeface="News Gothic MT"/>
            </a:endParaRP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6246813" y="3429000"/>
            <a:ext cx="2449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Понаблюдать</a:t>
            </a:r>
            <a:endParaRPr lang="ru-RU" sz="1800" i="1">
              <a:solidFill>
                <a:schemeClr val="hlink"/>
              </a:solidFill>
              <a:latin typeface="News Gothic MT"/>
            </a:endParaRPr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2146300" y="6073775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Спросить у взрослых</a:t>
            </a:r>
            <a:endParaRPr lang="ru-RU" sz="1800" i="1">
              <a:solidFill>
                <a:schemeClr val="hlink"/>
              </a:solidFill>
              <a:latin typeface="News Gothic MT"/>
            </a:endParaRPr>
          </a:p>
        </p:txBody>
      </p:sp>
      <p:sp>
        <p:nvSpPr>
          <p:cNvPr id="17420" name="TextBox 16"/>
          <p:cNvSpPr txBox="1">
            <a:spLocks noChangeArrowheads="1"/>
          </p:cNvSpPr>
          <p:nvPr/>
        </p:nvSpPr>
        <p:spPr bwMode="auto">
          <a:xfrm>
            <a:off x="4902200" y="5969000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Найти информацию в книгах</a:t>
            </a:r>
            <a:endParaRPr lang="ru-RU" sz="1800" i="1">
              <a:solidFill>
                <a:schemeClr val="hlink"/>
              </a:solidFill>
              <a:latin typeface="News Gothic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165100" y="317500"/>
            <a:ext cx="87249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План работы:</a:t>
            </a:r>
          </a:p>
          <a:p>
            <a:pPr algn="ctr"/>
            <a:endParaRPr lang="ru-RU" sz="4000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Tx/>
              <a:buAutoNum type="arabicPeriod"/>
            </a:pPr>
            <a:r>
              <a:rPr lang="ru-RU" sz="3200" i="1">
                <a:solidFill>
                  <a:schemeClr val="hlink"/>
                </a:solidFill>
                <a:latin typeface="Arial Black" pitchFamily="34" charset="0"/>
              </a:rPr>
              <a:t>Распределение на группы. </a:t>
            </a:r>
          </a:p>
          <a:p>
            <a:pPr>
              <a:buFontTx/>
              <a:buAutoNum type="arabicPeriod"/>
            </a:pPr>
            <a:endParaRPr lang="ru-RU" sz="3200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Tx/>
              <a:buAutoNum type="arabicPeriod"/>
            </a:pPr>
            <a:r>
              <a:rPr lang="ru-RU" sz="3200" i="1">
                <a:solidFill>
                  <a:schemeClr val="hlink"/>
                </a:solidFill>
                <a:latin typeface="Arial Black" pitchFamily="34" charset="0"/>
              </a:rPr>
              <a:t>Сбор информации в различных источниках. </a:t>
            </a:r>
          </a:p>
          <a:p>
            <a:pPr>
              <a:buFontTx/>
              <a:buAutoNum type="arabicPeriod"/>
            </a:pPr>
            <a:endParaRPr lang="ru-RU" sz="3200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Tx/>
              <a:buAutoNum type="arabicPeriod"/>
            </a:pPr>
            <a:r>
              <a:rPr lang="ru-RU" sz="3200" i="1">
                <a:solidFill>
                  <a:schemeClr val="hlink"/>
                </a:solidFill>
                <a:latin typeface="Arial Black" pitchFamily="34" charset="0"/>
              </a:rPr>
              <a:t>Проведение опытов, наблюдений. </a:t>
            </a:r>
          </a:p>
          <a:p>
            <a:pPr>
              <a:buFontTx/>
              <a:buAutoNum type="arabicPeriod"/>
            </a:pPr>
            <a:endParaRPr lang="ru-RU" sz="3200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Tx/>
              <a:buAutoNum type="arabicPeriod"/>
            </a:pPr>
            <a:r>
              <a:rPr lang="ru-RU" sz="3200" i="1">
                <a:solidFill>
                  <a:schemeClr val="hlink"/>
                </a:solidFill>
                <a:latin typeface="Arial Black" pitchFamily="34" charset="0"/>
              </a:rPr>
              <a:t>Обобщение собранного материала. </a:t>
            </a:r>
          </a:p>
          <a:p>
            <a:pPr>
              <a:buFontTx/>
              <a:buAutoNum type="arabicPeriod"/>
            </a:pPr>
            <a:endParaRPr lang="ru-RU" sz="3200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Tx/>
              <a:buAutoNum type="arabicPeriod"/>
            </a:pPr>
            <a:r>
              <a:rPr lang="ru-RU" sz="3200" i="1">
                <a:solidFill>
                  <a:schemeClr val="hlink"/>
                </a:solidFill>
                <a:latin typeface="Arial Black" pitchFamily="34" charset="0"/>
              </a:rPr>
              <a:t>Презентация работы.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Изображение 1" descr="eye-1915454_128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316288"/>
            <a:ext cx="5873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251075" y="868363"/>
            <a:ext cx="4638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Исследование №1</a:t>
            </a:r>
          </a:p>
          <a:p>
            <a:pPr algn="ctr"/>
            <a:endParaRPr lang="ru-RU" sz="4000" i="1" u="sng">
              <a:solidFill>
                <a:schemeClr val="hlink"/>
              </a:solidFill>
              <a:latin typeface="Arial Black" pitchFamily="34" charset="0"/>
            </a:endParaRPr>
          </a:p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Наблюдение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Изображение 1" descr="P1150256.JPG"/>
          <p:cNvPicPr>
            <a:picLocks noChangeAspect="1"/>
          </p:cNvPicPr>
          <p:nvPr/>
        </p:nvPicPr>
        <p:blipFill>
          <a:blip r:embed="rId2"/>
          <a:srcRect t="9589" b="13698"/>
          <a:stretch>
            <a:fillRect/>
          </a:stretch>
        </p:blipFill>
        <p:spPr bwMode="auto">
          <a:xfrm>
            <a:off x="908050" y="1165225"/>
            <a:ext cx="3335338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Изображение 2" descr="P1150277.JPG"/>
          <p:cNvPicPr>
            <a:picLocks noChangeAspect="1"/>
          </p:cNvPicPr>
          <p:nvPr/>
        </p:nvPicPr>
        <p:blipFill>
          <a:blip r:embed="rId3"/>
          <a:srcRect t="9589" b="13699"/>
          <a:stretch>
            <a:fillRect/>
          </a:stretch>
        </p:blipFill>
        <p:spPr bwMode="auto">
          <a:xfrm>
            <a:off x="4748213" y="1165225"/>
            <a:ext cx="3335337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2138363" y="285750"/>
            <a:ext cx="4865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Нам понадобились: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177925" y="5861050"/>
            <a:ext cx="240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Стаканчики с водой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616450" y="5768975"/>
            <a:ext cx="36306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chemeClr val="hlink"/>
                </a:solidFill>
                <a:latin typeface="Arial Black" pitchFamily="34" charset="0"/>
              </a:rPr>
              <a:t>Сок, вода, молоко, коктейльные трубочки, салфетки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Изображение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2014538"/>
            <a:ext cx="10361613" cy="84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2206625" y="285750"/>
            <a:ext cx="472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Ход исследования: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58775" y="1209675"/>
            <a:ext cx="83375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№1: Определить цвет воды.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№2: Определить запах.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№3: Определить вкус.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№4: Сравнить воду с соком и молоком.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№5: Капнуть на салфетку.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№6: Перелить воду в другой стакан. </a:t>
            </a:r>
          </a:p>
          <a:p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Шаг № 7: Сделать выводы.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747713" y="1182688"/>
            <a:ext cx="73802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u="sng">
                <a:solidFill>
                  <a:schemeClr val="hlink"/>
                </a:solidFill>
                <a:latin typeface="Arial Black" pitchFamily="34" charset="0"/>
              </a:rPr>
              <a:t>Выводы</a:t>
            </a:r>
            <a:r>
              <a:rPr lang="ru-RU" sz="4000" i="1">
                <a:solidFill>
                  <a:schemeClr val="hlink"/>
                </a:solidFill>
                <a:latin typeface="Arial Black" pitchFamily="34" charset="0"/>
              </a:rPr>
              <a:t>: </a:t>
            </a:r>
          </a:p>
          <a:p>
            <a:pPr algn="ctr"/>
            <a:endParaRPr lang="ru-RU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Вода бесцветная, прозрачная. </a:t>
            </a:r>
          </a:p>
          <a:p>
            <a:pPr>
              <a:buFont typeface="Arial" charset="0"/>
              <a:buChar char="•"/>
            </a:pPr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Без запаха. </a:t>
            </a:r>
          </a:p>
          <a:p>
            <a:pPr>
              <a:buFont typeface="Arial" charset="0"/>
              <a:buChar char="•"/>
            </a:pPr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Без вкуса. </a:t>
            </a:r>
          </a:p>
          <a:p>
            <a:pPr>
              <a:buFont typeface="Arial" charset="0"/>
              <a:buChar char="•"/>
            </a:pPr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Текучая.</a:t>
            </a:r>
          </a:p>
          <a:p>
            <a:pPr>
              <a:buFont typeface="Arial" charset="0"/>
              <a:buChar char="•"/>
            </a:pPr>
            <a:endParaRPr lang="ru-RU" sz="2400" i="1">
              <a:solidFill>
                <a:schemeClr val="hlink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400" i="1">
                <a:solidFill>
                  <a:schemeClr val="hlink"/>
                </a:solidFill>
                <a:latin typeface="Arial Black" pitchFamily="34" charset="0"/>
              </a:rPr>
              <a:t>Вода может находиться в жидком состоянии.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з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4839</TotalTime>
  <Words>463</Words>
  <Application>Microsoft Macintosh PowerPoint</Application>
  <PresentationFormat>Экран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News Gothic MT</vt:lpstr>
      <vt:lpstr>Wingdings 2</vt:lpstr>
      <vt:lpstr>Calibri</vt:lpstr>
      <vt:lpstr>Arial Black</vt:lpstr>
      <vt:lpstr>Andale Mono</vt:lpstr>
      <vt:lpstr>Times New Roman</vt:lpstr>
      <vt:lpstr>Monotype Corsiva</vt:lpstr>
      <vt:lpstr>Бриз</vt:lpstr>
      <vt:lpstr>Бриз</vt:lpstr>
      <vt:lpstr>Исследовательская работа «Чудо - водица»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Запасы воды не бесконечны. Их нужно беречь. Беречь воду _ это значит беречь жизнь, здоровье, красоту окружающей природы.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«Путешествие капельки»</dc:title>
  <dc:creator>Monica</dc:creator>
  <cp:lastModifiedBy>User</cp:lastModifiedBy>
  <cp:revision>22</cp:revision>
  <dcterms:created xsi:type="dcterms:W3CDTF">2018-01-04T15:40:21Z</dcterms:created>
  <dcterms:modified xsi:type="dcterms:W3CDTF">2018-04-21T17:54:09Z</dcterms:modified>
</cp:coreProperties>
</file>